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sldIdLst>
    <p:sldId id="292" r:id="rId2"/>
    <p:sldId id="269" r:id="rId3"/>
    <p:sldId id="417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5" r:id="rId30"/>
    <p:sldId id="266" r:id="rId31"/>
    <p:sldId id="304" r:id="rId32"/>
    <p:sldId id="307" r:id="rId33"/>
    <p:sldId id="267" r:id="rId34"/>
    <p:sldId id="296" r:id="rId35"/>
    <p:sldId id="297" r:id="rId36"/>
    <p:sldId id="298" r:id="rId37"/>
    <p:sldId id="293" r:id="rId38"/>
    <p:sldId id="299" r:id="rId39"/>
    <p:sldId id="300" r:id="rId40"/>
    <p:sldId id="301" r:id="rId41"/>
    <p:sldId id="294" r:id="rId42"/>
    <p:sldId id="302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6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881E20-15A2-4BE5-B957-398F3EEB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8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340E10-4EF1-4C05-9A5A-FAF1E2710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0576-11B1-4168-95AD-99F51CD6E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A26F-F8C2-4116-BC75-A940BF439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1073-B6B0-4677-A212-48D34A363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F65B-B6C3-41DF-9C9B-CE6E898EF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F362-3A6E-4A16-ACB2-A0EBF7D8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B72E-D875-435F-A872-21E6DB1C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56E4-0D58-455C-9114-0A7EE12A3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3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F55F4-20B5-4B93-BB74-867A61C2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5091-545E-4C47-940C-CEEFEE84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532F-8336-4330-8217-36F96352A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4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0B4C95F2-EFB4-4CA1-BE62-438F6B49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17.  Contract Verbs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25606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8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27279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3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9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18648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30658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 to Contract Verbs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What is a contract verb?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Verb stems ending in: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ο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An example is: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ἀγαπ</a:t>
            </a:r>
            <a:r>
              <a:rPr lang="el-GR" dirty="0" smtClean="0">
                <a:solidFill>
                  <a:schemeClr val="tx2"/>
                </a:solidFill>
                <a:latin typeface="+mj-lt"/>
              </a:rPr>
              <a:t>ά</a:t>
            </a:r>
            <a:r>
              <a:rPr lang="el-GR" dirty="0" smtClean="0">
                <a:latin typeface="+mj-lt"/>
              </a:rPr>
              <a:t>ω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2 Scenarios:  The big picture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1475"/>
            <a:ext cx="84582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and Imperfect: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+mj-lt"/>
              </a:rPr>
              <a:t>Vowel of the stem ending and connecting vowel contract </a:t>
            </a:r>
          </a:p>
          <a:p>
            <a:pPr lvl="1" eaLnBrk="1" hangingPunct="1">
              <a:defRPr/>
            </a:pPr>
            <a:r>
              <a:rPr lang="el-GR" sz="3600" dirty="0" smtClean="0">
                <a:latin typeface="+mj-lt"/>
              </a:rPr>
              <a:t>ἀγαπ</a:t>
            </a:r>
            <a:r>
              <a:rPr lang="en-US" sz="3600" dirty="0" smtClean="0">
                <a:latin typeface="+mj-lt"/>
              </a:rPr>
              <a:t> +</a:t>
            </a:r>
            <a:r>
              <a:rPr lang="en-US" sz="36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l-GR" sz="3600" dirty="0" smtClean="0">
                <a:solidFill>
                  <a:srgbClr val="FFFF00"/>
                </a:solidFill>
                <a:latin typeface="+mj-lt"/>
              </a:rPr>
              <a:t>ά 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+ </a:t>
            </a:r>
            <a:r>
              <a:rPr lang="el-GR" sz="3600" dirty="0" smtClean="0">
                <a:solidFill>
                  <a:srgbClr val="FFFF00"/>
                </a:solidFill>
                <a:latin typeface="+mj-lt"/>
              </a:rPr>
              <a:t>ο</a:t>
            </a:r>
            <a:r>
              <a:rPr lang="en-US" sz="3600" dirty="0" smtClean="0">
                <a:latin typeface="+mj-lt"/>
              </a:rPr>
              <a:t> + </a:t>
            </a:r>
            <a:r>
              <a:rPr lang="el-GR" sz="3600" dirty="0" smtClean="0">
                <a:latin typeface="+mj-lt"/>
              </a:rPr>
              <a:t>μεν </a:t>
            </a:r>
            <a:r>
              <a:rPr lang="en-US" sz="3600" dirty="0" smtClean="0">
                <a:latin typeface="+mj-lt"/>
              </a:rPr>
              <a:t>= </a:t>
            </a:r>
            <a:r>
              <a:rPr lang="el-GR" sz="3600" dirty="0" smtClean="0">
                <a:latin typeface="+mj-lt"/>
              </a:rPr>
              <a:t>ἀγαπ</a:t>
            </a:r>
            <a:r>
              <a:rPr lang="el-GR" sz="3600" dirty="0" smtClean="0">
                <a:solidFill>
                  <a:schemeClr val="tx2"/>
                </a:solidFill>
                <a:latin typeface="+mj-lt"/>
              </a:rPr>
              <a:t>ῶ</a:t>
            </a:r>
            <a:r>
              <a:rPr lang="el-GR" sz="3600" dirty="0" smtClean="0">
                <a:latin typeface="+mj-lt"/>
              </a:rPr>
              <a:t>μεν</a:t>
            </a:r>
            <a:endParaRPr lang="en-US" sz="36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Aorist and Future (the suffix</a:t>
            </a:r>
            <a:r>
              <a:rPr lang="en-US" dirty="0" smtClean="0">
                <a:latin typeface="+mj-lt"/>
              </a:rPr>
              <a:t> s)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The stem vowel lengthens</a:t>
            </a:r>
            <a:r>
              <a:rPr lang="en-US" sz="3200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l-GR" sz="3600" dirty="0" smtClean="0">
                <a:latin typeface="+mj-lt"/>
              </a:rPr>
              <a:t>ἀγαπ </a:t>
            </a:r>
            <a:r>
              <a:rPr lang="en-US" sz="3600" dirty="0" smtClean="0">
                <a:latin typeface="+mj-lt"/>
              </a:rPr>
              <a:t>+ </a:t>
            </a:r>
            <a:r>
              <a:rPr lang="el-GR" sz="3600" dirty="0" smtClean="0">
                <a:solidFill>
                  <a:srgbClr val="FFFF00"/>
                </a:solidFill>
                <a:latin typeface="+mj-lt"/>
              </a:rPr>
              <a:t>ά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+ </a:t>
            </a:r>
            <a:r>
              <a:rPr lang="el-GR" sz="3600" dirty="0" smtClean="0">
                <a:latin typeface="+mj-lt"/>
              </a:rPr>
              <a:t>σ</a:t>
            </a:r>
            <a:r>
              <a:rPr lang="en-US" sz="3600" dirty="0" smtClean="0">
                <a:latin typeface="+mj-lt"/>
              </a:rPr>
              <a:t> + </a:t>
            </a:r>
            <a:r>
              <a:rPr lang="el-GR" sz="3600" dirty="0" smtClean="0">
                <a:latin typeface="+mj-lt"/>
              </a:rPr>
              <a:t>ομεν</a:t>
            </a:r>
            <a:r>
              <a:rPr lang="en-US" sz="3600" dirty="0" smtClean="0">
                <a:latin typeface="+mj-lt"/>
              </a:rPr>
              <a:t> = </a:t>
            </a:r>
            <a:r>
              <a:rPr lang="el-GR" sz="3600" dirty="0" smtClean="0">
                <a:latin typeface="+mj-lt"/>
              </a:rPr>
              <a:t>ἀγαπ</a:t>
            </a:r>
            <a:r>
              <a:rPr lang="el-GR" sz="3600" dirty="0" smtClean="0">
                <a:solidFill>
                  <a:srgbClr val="FFFF00"/>
                </a:solidFill>
                <a:latin typeface="+mj-lt"/>
              </a:rPr>
              <a:t>ή</a:t>
            </a:r>
            <a:r>
              <a:rPr lang="el-GR" sz="3600" dirty="0" smtClean="0">
                <a:latin typeface="+mj-lt"/>
              </a:rPr>
              <a:t>σομεν</a:t>
            </a:r>
            <a:endParaRPr lang="en-US" sz="3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Contraction Rules (FOLDS)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1)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 First dissimilar overcomes.</a:t>
            </a:r>
            <a:r>
              <a:rPr lang="en-US" b="1" dirty="0" smtClean="0">
                <a:latin typeface="+mj-lt"/>
              </a:rPr>
              <a:t>  </a:t>
            </a:r>
            <a:r>
              <a:rPr lang="el-GR" b="1" dirty="0" smtClean="0">
                <a:latin typeface="+mj-lt"/>
              </a:rPr>
              <a:t>α</a:t>
            </a:r>
            <a:r>
              <a:rPr lang="en-US" b="1" dirty="0" smtClean="0">
                <a:latin typeface="+mj-lt"/>
              </a:rPr>
              <a:t>, </a:t>
            </a:r>
            <a:r>
              <a:rPr lang="el-GR" b="1" dirty="0" smtClean="0">
                <a:latin typeface="+mj-lt"/>
              </a:rPr>
              <a:t>ε</a:t>
            </a:r>
            <a:r>
              <a:rPr lang="en-US" b="1" dirty="0" smtClean="0">
                <a:latin typeface="+mj-lt"/>
              </a:rPr>
              <a:t>, or </a:t>
            </a:r>
            <a:r>
              <a:rPr lang="el-GR" b="1" dirty="0" smtClean="0">
                <a:latin typeface="+mj-lt"/>
              </a:rPr>
              <a:t>η</a:t>
            </a:r>
            <a:r>
              <a:rPr lang="en-US" b="1" dirty="0" smtClean="0">
                <a:latin typeface="+mj-lt"/>
              </a:rPr>
              <a:t> which ever one comes first its long vowel is used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200" b="1" dirty="0" smtClean="0">
                <a:latin typeface="+mj-lt"/>
              </a:rPr>
              <a:t>α</a:t>
            </a:r>
            <a:r>
              <a:rPr lang="en-US" sz="3200" b="1" dirty="0" smtClean="0">
                <a:latin typeface="+mj-lt"/>
              </a:rPr>
              <a:t> + </a:t>
            </a:r>
            <a:r>
              <a:rPr lang="el-GR" sz="3200" b="1" dirty="0" smtClean="0">
                <a:latin typeface="+mj-lt"/>
              </a:rPr>
              <a:t>ε</a:t>
            </a:r>
            <a:r>
              <a:rPr lang="en-US" sz="3200" b="1" dirty="0" smtClean="0">
                <a:latin typeface="+mj-lt"/>
              </a:rPr>
              <a:t> =  </a:t>
            </a:r>
            <a:r>
              <a:rPr lang="el-GR" sz="3200" b="1" dirty="0" smtClean="0">
                <a:latin typeface="+mj-lt"/>
              </a:rPr>
              <a:t>α</a:t>
            </a:r>
            <a:r>
              <a:rPr lang="en-US" sz="3200" b="1" dirty="0" smtClean="0">
                <a:latin typeface="+mj-lt"/>
              </a:rPr>
              <a:t> + </a:t>
            </a:r>
            <a:r>
              <a:rPr lang="el-GR" sz="3200" b="1" dirty="0" smtClean="0">
                <a:latin typeface="+mj-lt"/>
              </a:rPr>
              <a:t>η</a:t>
            </a:r>
            <a:r>
              <a:rPr lang="en-US" sz="3200" b="1" dirty="0" smtClean="0">
                <a:latin typeface="+mj-lt"/>
              </a:rPr>
              <a:t>  =  long </a:t>
            </a:r>
            <a:r>
              <a:rPr lang="el-GR" sz="3200" b="1" dirty="0" smtClean="0">
                <a:latin typeface="+mj-lt"/>
              </a:rPr>
              <a:t>α</a:t>
            </a:r>
            <a:r>
              <a:rPr lang="en-US" sz="3200" b="1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200" b="1" dirty="0" smtClean="0">
                <a:latin typeface="+mj-lt"/>
              </a:rPr>
              <a:t>ε</a:t>
            </a:r>
            <a:r>
              <a:rPr lang="en-US" sz="3200" b="1" dirty="0" smtClean="0">
                <a:latin typeface="+mj-lt"/>
              </a:rPr>
              <a:t> + </a:t>
            </a:r>
            <a:r>
              <a:rPr lang="el-GR" sz="3200" b="1" dirty="0" smtClean="0">
                <a:latin typeface="+mj-lt"/>
              </a:rPr>
              <a:t>η</a:t>
            </a:r>
            <a:r>
              <a:rPr lang="en-US" sz="3200" b="1" dirty="0" smtClean="0">
                <a:latin typeface="+mj-lt"/>
              </a:rPr>
              <a:t> = </a:t>
            </a:r>
            <a:r>
              <a:rPr lang="el-GR" sz="3200" b="1" dirty="0" smtClean="0">
                <a:latin typeface="+mj-lt"/>
              </a:rPr>
              <a:t>η</a:t>
            </a:r>
            <a:r>
              <a:rPr lang="en-US" sz="3200" b="1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200" b="1" dirty="0" smtClean="0">
                <a:latin typeface="+mj-lt"/>
              </a:rPr>
              <a:t>ἀγαπᾶ</a:t>
            </a:r>
            <a:r>
              <a:rPr lang="en-US" sz="3200" b="1" dirty="0" smtClean="0">
                <a:latin typeface="+mj-lt"/>
              </a:rPr>
              <a:t> + </a:t>
            </a:r>
            <a:r>
              <a:rPr lang="el-GR" sz="3200" b="1" dirty="0" smtClean="0">
                <a:latin typeface="+mj-lt"/>
              </a:rPr>
              <a:t>ετε</a:t>
            </a:r>
            <a:r>
              <a:rPr lang="en-US" sz="3200" b="1" dirty="0" smtClean="0">
                <a:latin typeface="+mj-lt"/>
              </a:rPr>
              <a:t>  =  </a:t>
            </a:r>
            <a:r>
              <a:rPr lang="el-GR" sz="3200" b="1" dirty="0" smtClean="0">
                <a:latin typeface="+mj-lt"/>
              </a:rPr>
              <a:t>ἀγαπᾶτε</a:t>
            </a:r>
            <a:endParaRPr lang="en-US" sz="32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2)  </a:t>
            </a:r>
            <a:r>
              <a:rPr lang="el-GR" b="1" dirty="0">
                <a:solidFill>
                  <a:srgbClr val="FFFF00"/>
                </a:solidFill>
                <a:latin typeface="+mj-lt"/>
              </a:rPr>
              <a:t>Ο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 overcomes.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200" dirty="0" smtClean="0">
                <a:latin typeface="+mj-lt"/>
              </a:rPr>
              <a:t>ο</a:t>
            </a:r>
            <a:r>
              <a:rPr lang="en-US" sz="3200" dirty="0" smtClean="0">
                <a:latin typeface="+mj-lt"/>
              </a:rPr>
              <a:t> + </a:t>
            </a:r>
            <a:r>
              <a:rPr lang="el-GR" sz="3200" dirty="0" smtClean="0">
                <a:latin typeface="+mj-lt"/>
              </a:rPr>
              <a:t>α</a:t>
            </a:r>
            <a:r>
              <a:rPr lang="en-US" sz="3200" dirty="0" smtClean="0">
                <a:latin typeface="+mj-lt"/>
              </a:rPr>
              <a:t> = </a:t>
            </a:r>
            <a:r>
              <a:rPr lang="el-GR" sz="3200" dirty="0" smtClean="0">
                <a:latin typeface="+mj-lt"/>
              </a:rPr>
              <a:t>ω</a:t>
            </a:r>
            <a:r>
              <a:rPr lang="en-US" sz="3200" dirty="0" smtClean="0">
                <a:latin typeface="+mj-lt"/>
              </a:rPr>
              <a:t>;      </a:t>
            </a:r>
            <a:r>
              <a:rPr lang="el-GR" sz="3200" dirty="0" smtClean="0">
                <a:latin typeface="+mj-lt"/>
              </a:rPr>
              <a:t>ε</a:t>
            </a:r>
            <a:r>
              <a:rPr lang="en-US" sz="3200" dirty="0" smtClean="0">
                <a:latin typeface="+mj-lt"/>
              </a:rPr>
              <a:t> + </a:t>
            </a:r>
            <a:r>
              <a:rPr lang="el-GR" sz="3200" dirty="0" smtClean="0">
                <a:latin typeface="+mj-lt"/>
              </a:rPr>
              <a:t>ω</a:t>
            </a:r>
            <a:r>
              <a:rPr lang="en-US" sz="3200" dirty="0" smtClean="0">
                <a:latin typeface="+mj-lt"/>
              </a:rPr>
              <a:t> =  </a:t>
            </a:r>
            <a:r>
              <a:rPr lang="el-GR" sz="3200" dirty="0" smtClean="0">
                <a:latin typeface="+mj-lt"/>
              </a:rPr>
              <a:t>ω</a:t>
            </a:r>
            <a:endParaRPr lang="en-US" sz="3200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200" dirty="0" smtClean="0">
                <a:latin typeface="+mj-lt"/>
              </a:rPr>
              <a:t>ἀγαπά</a:t>
            </a:r>
            <a:r>
              <a:rPr lang="en-US" sz="3200" dirty="0" smtClean="0">
                <a:latin typeface="+mj-lt"/>
              </a:rPr>
              <a:t>  + </a:t>
            </a:r>
            <a:r>
              <a:rPr lang="el-GR" sz="3200" dirty="0" smtClean="0">
                <a:latin typeface="+mj-lt"/>
              </a:rPr>
              <a:t>ω</a:t>
            </a:r>
            <a:r>
              <a:rPr lang="en-US" sz="3200" dirty="0" smtClean="0">
                <a:latin typeface="+mj-lt"/>
              </a:rPr>
              <a:t>    =  </a:t>
            </a:r>
            <a:r>
              <a:rPr lang="el-GR" sz="3200" dirty="0" smtClean="0">
                <a:latin typeface="+mj-lt"/>
              </a:rPr>
              <a:t>ἀγαπῶ</a:t>
            </a:r>
            <a:r>
              <a:rPr lang="en-US" sz="3200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+mj-lt"/>
              </a:rPr>
              <a:t>Except:</a:t>
            </a:r>
            <a:r>
              <a:rPr lang="en-US" sz="3200" dirty="0" smtClean="0">
                <a:latin typeface="+mj-lt"/>
              </a:rPr>
              <a:t>   </a:t>
            </a:r>
            <a:r>
              <a:rPr lang="el-GR" sz="3200" dirty="0" smtClean="0">
                <a:latin typeface="+mj-lt"/>
              </a:rPr>
              <a:t>ε</a:t>
            </a:r>
            <a:r>
              <a:rPr lang="en-US" sz="3200" dirty="0" smtClean="0">
                <a:latin typeface="+mj-lt"/>
              </a:rPr>
              <a:t> + </a:t>
            </a:r>
            <a:r>
              <a:rPr lang="el-GR" sz="3200" dirty="0" smtClean="0">
                <a:latin typeface="+mj-lt"/>
              </a:rPr>
              <a:t>ο</a:t>
            </a:r>
            <a:r>
              <a:rPr lang="en-US" sz="3200" dirty="0" smtClean="0">
                <a:latin typeface="+mj-lt"/>
              </a:rPr>
              <a:t> = </a:t>
            </a:r>
            <a:r>
              <a:rPr lang="el-GR" sz="3200" dirty="0" smtClean="0">
                <a:latin typeface="+mj-lt"/>
              </a:rPr>
              <a:t>ου</a:t>
            </a:r>
            <a:r>
              <a:rPr lang="en-US" sz="3200" dirty="0" smtClean="0">
                <a:latin typeface="+mj-lt"/>
              </a:rPr>
              <a:t>;    </a:t>
            </a:r>
            <a:r>
              <a:rPr lang="el-GR" sz="3200" dirty="0" smtClean="0">
                <a:latin typeface="+mj-lt"/>
              </a:rPr>
              <a:t>ο</a:t>
            </a:r>
            <a:r>
              <a:rPr lang="en-US" sz="3200" dirty="0" smtClean="0">
                <a:latin typeface="+mj-lt"/>
              </a:rPr>
              <a:t> + </a:t>
            </a:r>
            <a:r>
              <a:rPr lang="el-GR" sz="3200" dirty="0" smtClean="0">
                <a:latin typeface="+mj-lt"/>
              </a:rPr>
              <a:t>ε</a:t>
            </a:r>
            <a:r>
              <a:rPr lang="en-US" sz="3200" dirty="0" smtClean="0">
                <a:latin typeface="+mj-lt"/>
              </a:rPr>
              <a:t>  = </a:t>
            </a:r>
            <a:r>
              <a:rPr lang="el-GR" sz="3200" dirty="0" smtClean="0">
                <a:latin typeface="+mj-lt"/>
              </a:rPr>
              <a:t>ου</a:t>
            </a:r>
            <a:endParaRPr lang="en-US" sz="3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Contraction Rules (FOLDS)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772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3)  </a:t>
            </a:r>
            <a:r>
              <a:rPr lang="en-US" b="1" dirty="0" smtClean="0">
                <a:solidFill>
                  <a:srgbClr val="FFFF00"/>
                </a:solidFill>
              </a:rPr>
              <a:t>Likes go long.</a:t>
            </a:r>
          </a:p>
          <a:p>
            <a:pPr lvl="1" eaLnBrk="1" hangingPunct="1">
              <a:defRPr/>
            </a:pPr>
            <a:r>
              <a:rPr lang="el-GR" sz="3200" dirty="0" smtClean="0"/>
              <a:t>α</a:t>
            </a:r>
            <a:r>
              <a:rPr lang="en-US" sz="3200" dirty="0" smtClean="0"/>
              <a:t> + </a:t>
            </a:r>
            <a:r>
              <a:rPr lang="el-GR" sz="3200" dirty="0" smtClean="0"/>
              <a:t>α</a:t>
            </a:r>
            <a:r>
              <a:rPr lang="en-US" sz="3200" dirty="0" smtClean="0"/>
              <a:t> = </a:t>
            </a:r>
            <a:r>
              <a:rPr lang="el-GR" sz="3200" dirty="0" smtClean="0"/>
              <a:t>α</a:t>
            </a:r>
            <a:r>
              <a:rPr lang="en-US" sz="3200" dirty="0" smtClean="0"/>
              <a:t>;   </a:t>
            </a:r>
            <a:r>
              <a:rPr lang="el-GR" sz="3200" dirty="0" smtClean="0"/>
              <a:t>ε</a:t>
            </a:r>
            <a:r>
              <a:rPr lang="en-US" sz="3200" dirty="0" smtClean="0"/>
              <a:t> + </a:t>
            </a:r>
            <a:r>
              <a:rPr lang="el-GR" sz="3200" dirty="0" smtClean="0"/>
              <a:t>η</a:t>
            </a:r>
            <a:r>
              <a:rPr lang="en-US" sz="3200" dirty="0" smtClean="0"/>
              <a:t> = </a:t>
            </a:r>
            <a:r>
              <a:rPr lang="el-GR" sz="3200" dirty="0" smtClean="0"/>
              <a:t>η</a:t>
            </a:r>
            <a:r>
              <a:rPr lang="en-US" sz="3200" dirty="0" smtClean="0"/>
              <a:t>;  </a:t>
            </a:r>
            <a:r>
              <a:rPr lang="el-GR" sz="3200" dirty="0" smtClean="0"/>
              <a:t>ο</a:t>
            </a:r>
            <a:r>
              <a:rPr lang="en-US" sz="3200" dirty="0" smtClean="0"/>
              <a:t> + </a:t>
            </a:r>
            <a:r>
              <a:rPr lang="el-GR" sz="3200" dirty="0" smtClean="0"/>
              <a:t>ω</a:t>
            </a:r>
            <a:r>
              <a:rPr lang="en-US" sz="3200" dirty="0" smtClean="0"/>
              <a:t> = </a:t>
            </a:r>
            <a:r>
              <a:rPr lang="el-GR" sz="3200" dirty="0" smtClean="0"/>
              <a:t>ω</a:t>
            </a:r>
            <a:endParaRPr lang="en-US" sz="3200" dirty="0" smtClean="0"/>
          </a:p>
          <a:p>
            <a:pPr lvl="1" eaLnBrk="1" hangingPunct="1">
              <a:defRPr/>
            </a:pPr>
            <a:r>
              <a:rPr lang="en-US" sz="3200" b="1" dirty="0" smtClean="0"/>
              <a:t>Except:</a:t>
            </a:r>
            <a:r>
              <a:rPr lang="en-US" sz="3200" dirty="0" smtClean="0"/>
              <a:t>  </a:t>
            </a:r>
            <a:r>
              <a:rPr lang="el-GR" sz="3200" dirty="0" smtClean="0"/>
              <a:t>ε</a:t>
            </a:r>
            <a:r>
              <a:rPr lang="en-US" sz="3200" dirty="0" smtClean="0"/>
              <a:t> + </a:t>
            </a:r>
            <a:r>
              <a:rPr lang="el-GR" sz="3200" dirty="0" smtClean="0"/>
              <a:t>ε</a:t>
            </a:r>
            <a:r>
              <a:rPr lang="en-US" sz="3200" dirty="0" smtClean="0"/>
              <a:t> = </a:t>
            </a:r>
            <a:r>
              <a:rPr lang="el-GR" sz="3200" dirty="0" smtClean="0"/>
              <a:t>ει</a:t>
            </a:r>
            <a:r>
              <a:rPr lang="en-US" sz="3200" dirty="0" smtClean="0"/>
              <a:t>  (</a:t>
            </a:r>
            <a:r>
              <a:rPr lang="el-GR" sz="3200" dirty="0" smtClean="0"/>
              <a:t>ποιε</a:t>
            </a:r>
            <a:r>
              <a:rPr lang="en-US" sz="3200" dirty="0" smtClean="0"/>
              <a:t> + </a:t>
            </a:r>
            <a:r>
              <a:rPr lang="el-GR" sz="3200" dirty="0" smtClean="0"/>
              <a:t>ετε</a:t>
            </a:r>
            <a:r>
              <a:rPr lang="en-US" sz="3200" dirty="0" smtClean="0"/>
              <a:t> = </a:t>
            </a:r>
            <a:r>
              <a:rPr lang="el-GR" sz="3200" dirty="0" smtClean="0"/>
              <a:t>ποιεῖτε</a:t>
            </a:r>
            <a:r>
              <a:rPr lang="en-US" sz="3200" dirty="0" smtClean="0"/>
              <a:t>)</a:t>
            </a:r>
          </a:p>
          <a:p>
            <a:pPr lvl="1" eaLnBrk="1" hangingPunct="1">
              <a:defRPr/>
            </a:pPr>
            <a:r>
              <a:rPr lang="en-US" sz="3200" dirty="0" smtClean="0"/>
              <a:t>               </a:t>
            </a:r>
            <a:r>
              <a:rPr lang="el-GR" sz="3200" dirty="0" smtClean="0"/>
              <a:t>ο</a:t>
            </a:r>
            <a:r>
              <a:rPr lang="en-US" sz="3200" dirty="0" smtClean="0"/>
              <a:t> + </a:t>
            </a:r>
            <a:r>
              <a:rPr lang="el-GR" sz="3200" dirty="0" smtClean="0"/>
              <a:t>ο</a:t>
            </a:r>
            <a:r>
              <a:rPr lang="en-US" sz="3200" dirty="0" smtClean="0"/>
              <a:t> = </a:t>
            </a:r>
            <a:r>
              <a:rPr lang="el-GR" sz="3200" dirty="0" smtClean="0"/>
              <a:t>ου</a:t>
            </a:r>
            <a:r>
              <a:rPr lang="en-US" sz="3200" dirty="0" smtClean="0"/>
              <a:t>; </a:t>
            </a:r>
            <a:r>
              <a:rPr lang="en-US" sz="3200" b="1" dirty="0" smtClean="0"/>
              <a:t> </a:t>
            </a:r>
          </a:p>
          <a:p>
            <a:pPr eaLnBrk="1" hangingPunct="1">
              <a:defRPr/>
            </a:pPr>
            <a:r>
              <a:rPr lang="en-US" b="1" dirty="0" smtClean="0"/>
              <a:t>4).  </a:t>
            </a:r>
            <a:r>
              <a:rPr lang="en-US" b="1" dirty="0" smtClean="0">
                <a:solidFill>
                  <a:srgbClr val="FFFF00"/>
                </a:solidFill>
              </a:rPr>
              <a:t>Dissimilar diphthong contracts.</a:t>
            </a:r>
          </a:p>
          <a:p>
            <a:pPr lvl="1" eaLnBrk="1" hangingPunct="1">
              <a:defRPr/>
            </a:pPr>
            <a:r>
              <a:rPr lang="el-GR" b="1" dirty="0" smtClean="0"/>
              <a:t>ο</a:t>
            </a:r>
            <a:r>
              <a:rPr lang="en-US" b="1" dirty="0" smtClean="0"/>
              <a:t> + </a:t>
            </a:r>
            <a:r>
              <a:rPr lang="el-GR" b="1" dirty="0" smtClean="0"/>
              <a:t>ει</a:t>
            </a:r>
            <a:r>
              <a:rPr lang="en-US" b="1" dirty="0" smtClean="0"/>
              <a:t> = </a:t>
            </a:r>
            <a:r>
              <a:rPr lang="el-GR" b="1" dirty="0" smtClean="0"/>
              <a:t>οι</a:t>
            </a:r>
            <a:r>
              <a:rPr lang="en-US" b="1" dirty="0" smtClean="0"/>
              <a:t>;   </a:t>
            </a:r>
            <a:r>
              <a:rPr lang="el-GR" b="1" dirty="0" smtClean="0"/>
              <a:t>ε</a:t>
            </a:r>
            <a:r>
              <a:rPr lang="en-US" b="1" dirty="0" smtClean="0"/>
              <a:t> + </a:t>
            </a:r>
            <a:r>
              <a:rPr lang="el-GR" b="1" dirty="0" smtClean="0"/>
              <a:t>οι</a:t>
            </a:r>
            <a:r>
              <a:rPr lang="en-US" b="1" dirty="0" smtClean="0"/>
              <a:t> = </a:t>
            </a:r>
            <a:r>
              <a:rPr lang="el-GR" b="1" dirty="0" smtClean="0"/>
              <a:t>οι</a:t>
            </a:r>
            <a:r>
              <a:rPr lang="en-US" b="1" dirty="0" smtClean="0"/>
              <a:t>;   </a:t>
            </a:r>
            <a:r>
              <a:rPr lang="el-GR" b="1" dirty="0" smtClean="0"/>
              <a:t>ο</a:t>
            </a:r>
            <a:r>
              <a:rPr lang="en-US" b="1" dirty="0" smtClean="0"/>
              <a:t> + </a:t>
            </a:r>
            <a:r>
              <a:rPr lang="el-GR" b="1" dirty="0" smtClean="0"/>
              <a:t>ῃ </a:t>
            </a:r>
            <a:r>
              <a:rPr lang="en-US" b="1" dirty="0" smtClean="0"/>
              <a:t>= </a:t>
            </a:r>
            <a:r>
              <a:rPr lang="el-GR" b="1" dirty="0" smtClean="0"/>
              <a:t>οι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Contraction Rules (FOLDS)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5)  </a:t>
            </a:r>
            <a:r>
              <a:rPr lang="en-US" b="1" dirty="0" smtClean="0">
                <a:solidFill>
                  <a:srgbClr val="FFFF00"/>
                </a:solidFill>
              </a:rPr>
              <a:t>Same vowel diphthong drops.</a:t>
            </a:r>
            <a:r>
              <a:rPr lang="en-US" b="1" dirty="0" smtClean="0"/>
              <a:t>  </a:t>
            </a:r>
          </a:p>
          <a:p>
            <a:pPr lvl="1" eaLnBrk="1" hangingPunct="1">
              <a:defRPr/>
            </a:pPr>
            <a:r>
              <a:rPr lang="el-GR" sz="3200" b="1" dirty="0" smtClean="0"/>
              <a:t>ο</a:t>
            </a:r>
            <a:r>
              <a:rPr lang="en-US" sz="3200" b="1" dirty="0" smtClean="0"/>
              <a:t> + </a:t>
            </a:r>
            <a:r>
              <a:rPr lang="el-GR" sz="3200" b="1" dirty="0" smtClean="0"/>
              <a:t>ου</a:t>
            </a:r>
            <a:r>
              <a:rPr lang="en-US" sz="3200" b="1" dirty="0" smtClean="0"/>
              <a:t> = </a:t>
            </a:r>
            <a:r>
              <a:rPr lang="el-GR" sz="3200" b="1" dirty="0" smtClean="0"/>
              <a:t>ου</a:t>
            </a:r>
            <a:r>
              <a:rPr lang="en-US" sz="3200" b="1" dirty="0" smtClean="0"/>
              <a:t>;      </a:t>
            </a:r>
            <a:r>
              <a:rPr lang="el-GR" sz="3200" b="1" dirty="0" smtClean="0"/>
              <a:t>ε</a:t>
            </a:r>
            <a:r>
              <a:rPr lang="en-US" sz="3200" b="1" dirty="0" smtClean="0"/>
              <a:t> + </a:t>
            </a:r>
            <a:r>
              <a:rPr lang="el-GR" sz="3200" b="1" dirty="0" smtClean="0"/>
              <a:t>ει</a:t>
            </a:r>
            <a:r>
              <a:rPr lang="en-US" sz="3200" b="1" dirty="0" smtClean="0"/>
              <a:t> = </a:t>
            </a:r>
            <a:r>
              <a:rPr lang="el-GR" sz="3200" b="1" dirty="0" smtClean="0"/>
              <a:t>ει</a:t>
            </a:r>
            <a:r>
              <a:rPr lang="en-US" sz="3200" b="1" dirty="0" smtClean="0"/>
              <a:t>; </a:t>
            </a:r>
          </a:p>
          <a:p>
            <a:pPr lvl="1" eaLnBrk="1" hangingPunct="1">
              <a:defRPr/>
            </a:pPr>
            <a:r>
              <a:rPr lang="el-GR" sz="3200" b="1" dirty="0" smtClean="0"/>
              <a:t>ποιε</a:t>
            </a:r>
            <a:r>
              <a:rPr lang="en-US" sz="3200" b="1" dirty="0" smtClean="0"/>
              <a:t> + </a:t>
            </a:r>
            <a:r>
              <a:rPr lang="el-GR" sz="3200" b="1" dirty="0" smtClean="0"/>
              <a:t>εις</a:t>
            </a:r>
            <a:r>
              <a:rPr lang="en-US" sz="3200" b="1" dirty="0" smtClean="0"/>
              <a:t>  = </a:t>
            </a:r>
            <a:r>
              <a:rPr lang="el-GR" sz="3200" b="1" dirty="0" smtClean="0"/>
              <a:t>ποιεῖς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5 Contraction Rules:   FOLDS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01000" cy="346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1)  F </a:t>
            </a:r>
            <a:r>
              <a:rPr lang="en-US" sz="2800" dirty="0" err="1" smtClean="0">
                <a:latin typeface="+mj-lt"/>
              </a:rPr>
              <a:t>irst</a:t>
            </a:r>
            <a:r>
              <a:rPr lang="en-US" sz="2800" dirty="0" smtClean="0">
                <a:latin typeface="+mj-lt"/>
              </a:rPr>
              <a:t> dissimilar overcomes.  goes long </a:t>
            </a:r>
            <a:r>
              <a:rPr lang="el-GR" sz="2800" dirty="0" smtClean="0">
                <a:latin typeface="+mj-lt"/>
              </a:rPr>
              <a:t>α</a:t>
            </a:r>
            <a:r>
              <a:rPr lang="en-US" sz="2800" dirty="0" smtClean="0">
                <a:latin typeface="+mj-lt"/>
              </a:rPr>
              <a:t>, </a:t>
            </a:r>
            <a:r>
              <a:rPr lang="el-GR" sz="2800" dirty="0" smtClean="0">
                <a:latin typeface="+mj-lt"/>
              </a:rPr>
              <a:t>ε</a:t>
            </a:r>
            <a:r>
              <a:rPr lang="en-US" sz="2800" dirty="0" smtClean="0">
                <a:latin typeface="+mj-lt"/>
              </a:rPr>
              <a:t>, </a:t>
            </a:r>
            <a:r>
              <a:rPr lang="el-GR" sz="2800" dirty="0" smtClean="0">
                <a:latin typeface="+mj-lt"/>
              </a:rPr>
              <a:t>η</a:t>
            </a:r>
            <a:r>
              <a:rPr lang="en-US" sz="2800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2)  </a:t>
            </a:r>
            <a:r>
              <a:rPr lang="el-GR" sz="2800" dirty="0" smtClean="0">
                <a:latin typeface="+mj-lt"/>
              </a:rPr>
              <a:t>Ο</a:t>
            </a:r>
            <a:r>
              <a:rPr lang="en-US" sz="2800" dirty="0" smtClean="0">
                <a:latin typeface="+mj-lt"/>
              </a:rPr>
              <a:t> overcomes.   </a:t>
            </a:r>
            <a:r>
              <a:rPr lang="el-GR" sz="2800" dirty="0" smtClean="0">
                <a:latin typeface="+mj-lt"/>
              </a:rPr>
              <a:t>ο</a:t>
            </a:r>
            <a:r>
              <a:rPr lang="en-US" sz="2800" dirty="0" smtClean="0">
                <a:latin typeface="+mj-lt"/>
              </a:rPr>
              <a:t> + </a:t>
            </a:r>
            <a:r>
              <a:rPr lang="el-GR" sz="2800" dirty="0" smtClean="0">
                <a:latin typeface="+mj-lt"/>
              </a:rPr>
              <a:t>ε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ε</a:t>
            </a:r>
            <a:r>
              <a:rPr lang="en-US" sz="2800" dirty="0" smtClean="0">
                <a:latin typeface="+mj-lt"/>
              </a:rPr>
              <a:t> + </a:t>
            </a:r>
            <a:r>
              <a:rPr lang="el-GR" sz="2800" dirty="0" smtClean="0">
                <a:latin typeface="+mj-lt"/>
              </a:rPr>
              <a:t>ο</a:t>
            </a:r>
            <a:r>
              <a:rPr lang="en-US" sz="2800" dirty="0" smtClean="0">
                <a:latin typeface="+mj-lt"/>
              </a:rPr>
              <a:t> = </a:t>
            </a:r>
            <a:r>
              <a:rPr lang="el-GR" sz="2800" dirty="0" smtClean="0">
                <a:latin typeface="+mj-lt"/>
              </a:rPr>
              <a:t>ου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3)  L </a:t>
            </a:r>
            <a:r>
              <a:rPr lang="en-US" sz="2800" dirty="0" err="1" smtClean="0">
                <a:latin typeface="+mj-lt"/>
              </a:rPr>
              <a:t>ikes</a:t>
            </a:r>
            <a:r>
              <a:rPr lang="en-US" sz="2800" dirty="0" smtClean="0">
                <a:latin typeface="+mj-lt"/>
              </a:rPr>
              <a:t> go long.   </a:t>
            </a:r>
            <a:r>
              <a:rPr lang="el-GR" sz="2800" dirty="0" smtClean="0">
                <a:latin typeface="+mj-lt"/>
              </a:rPr>
              <a:t>ε</a:t>
            </a:r>
            <a:r>
              <a:rPr lang="en-US" sz="2800" dirty="0" smtClean="0">
                <a:latin typeface="+mj-lt"/>
              </a:rPr>
              <a:t> + </a:t>
            </a:r>
            <a:r>
              <a:rPr lang="el-GR" sz="2800" dirty="0" smtClean="0">
                <a:latin typeface="+mj-lt"/>
              </a:rPr>
              <a:t>ε</a:t>
            </a:r>
            <a:r>
              <a:rPr lang="en-US" sz="2800" dirty="0" smtClean="0">
                <a:latin typeface="+mj-lt"/>
              </a:rPr>
              <a:t> = </a:t>
            </a:r>
            <a:r>
              <a:rPr lang="el-GR" sz="2800" dirty="0" smtClean="0">
                <a:latin typeface="+mj-lt"/>
              </a:rPr>
              <a:t>ει</a:t>
            </a:r>
            <a:r>
              <a:rPr lang="en-US" sz="2800" dirty="0" smtClean="0">
                <a:latin typeface="+mj-lt"/>
              </a:rPr>
              <a:t>;  </a:t>
            </a:r>
            <a:r>
              <a:rPr lang="el-GR" sz="2800" dirty="0" smtClean="0">
                <a:latin typeface="+mj-lt"/>
              </a:rPr>
              <a:t>ο</a:t>
            </a:r>
            <a:r>
              <a:rPr lang="en-US" sz="2800" dirty="0" smtClean="0">
                <a:latin typeface="+mj-lt"/>
              </a:rPr>
              <a:t> + </a:t>
            </a:r>
            <a:r>
              <a:rPr lang="el-GR" sz="2800" dirty="0" smtClean="0">
                <a:latin typeface="+mj-lt"/>
              </a:rPr>
              <a:t>ο</a:t>
            </a:r>
            <a:r>
              <a:rPr lang="en-US" sz="2800" dirty="0" smtClean="0">
                <a:latin typeface="+mj-lt"/>
              </a:rPr>
              <a:t> = </a:t>
            </a:r>
            <a:r>
              <a:rPr lang="el-GR" sz="2800" dirty="0" smtClean="0">
                <a:latin typeface="+mj-lt"/>
              </a:rPr>
              <a:t>ου</a:t>
            </a:r>
            <a:r>
              <a:rPr lang="en-US" sz="2800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4)  D </a:t>
            </a:r>
            <a:r>
              <a:rPr lang="en-US" sz="2800" dirty="0" err="1" smtClean="0">
                <a:latin typeface="+mj-lt"/>
              </a:rPr>
              <a:t>issimilar</a:t>
            </a:r>
            <a:r>
              <a:rPr lang="en-US" sz="2800" dirty="0" smtClean="0">
                <a:latin typeface="+mj-lt"/>
              </a:rPr>
              <a:t> diphthong contracts </a:t>
            </a:r>
            <a:r>
              <a:rPr lang="el-GR" sz="2800" dirty="0" smtClean="0">
                <a:latin typeface="+mj-lt"/>
              </a:rPr>
              <a:t>ο</a:t>
            </a:r>
            <a:r>
              <a:rPr lang="en-US" sz="2800" dirty="0" smtClean="0">
                <a:latin typeface="+mj-lt"/>
              </a:rPr>
              <a:t> + </a:t>
            </a:r>
            <a:r>
              <a:rPr lang="el-GR" sz="2800" dirty="0" smtClean="0">
                <a:latin typeface="+mj-lt"/>
              </a:rPr>
              <a:t>ει</a:t>
            </a:r>
            <a:r>
              <a:rPr lang="en-US" sz="2800" dirty="0" smtClean="0">
                <a:latin typeface="+mj-lt"/>
              </a:rPr>
              <a:t> = </a:t>
            </a:r>
            <a:r>
              <a:rPr lang="el-GR" sz="2800" dirty="0" smtClean="0">
                <a:latin typeface="+mj-lt"/>
              </a:rPr>
              <a:t>οι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5)  S </a:t>
            </a:r>
            <a:r>
              <a:rPr lang="en-US" sz="2800" dirty="0" err="1" smtClean="0">
                <a:latin typeface="+mj-lt"/>
              </a:rPr>
              <a:t>ame</a:t>
            </a:r>
            <a:r>
              <a:rPr lang="en-US" sz="2800" dirty="0" smtClean="0">
                <a:latin typeface="+mj-lt"/>
              </a:rPr>
              <a:t> vowel diphthong drops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ο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Paradigms for </a:t>
            </a:r>
            <a:r>
              <a:rPr lang="el-GR" b="1" dirty="0" smtClean="0"/>
              <a:t>α</a:t>
            </a:r>
            <a:r>
              <a:rPr lang="en-US" b="1" dirty="0" smtClean="0"/>
              <a:t>, </a:t>
            </a:r>
            <a:r>
              <a:rPr lang="el-GR" b="1" dirty="0" smtClean="0"/>
              <a:t>ε</a:t>
            </a:r>
            <a:r>
              <a:rPr lang="en-US" b="1" dirty="0" smtClean="0"/>
              <a:t>, and </a:t>
            </a:r>
            <a:r>
              <a:rPr lang="el-GR" b="1" dirty="0" smtClean="0"/>
              <a:t>ο</a:t>
            </a:r>
            <a:r>
              <a:rPr lang="en-US" b="1" dirty="0" smtClean="0"/>
              <a:t> types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  type =  </a:t>
            </a:r>
            <a:r>
              <a:rPr lang="el-GR" dirty="0" smtClean="0">
                <a:latin typeface="+mj-lt"/>
              </a:rPr>
              <a:t>ἀγαπάω</a:t>
            </a:r>
            <a:r>
              <a:rPr lang="en-US" dirty="0" smtClean="0">
                <a:latin typeface="+mj-lt"/>
              </a:rPr>
              <a:t> (I love)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Present Active Indicative </a:t>
            </a:r>
            <a:r>
              <a:rPr lang="el-GR" dirty="0" smtClean="0">
                <a:latin typeface="+mj-lt"/>
              </a:rPr>
              <a:t>ἀγαπάω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1   </a:t>
            </a:r>
            <a:r>
              <a:rPr lang="el-GR" dirty="0" smtClean="0">
                <a:latin typeface="+mj-lt"/>
              </a:rPr>
              <a:t>ἀγαπῶ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αω</a:t>
            </a:r>
            <a:r>
              <a:rPr lang="en-US" dirty="0" smtClean="0">
                <a:latin typeface="+mj-lt"/>
              </a:rPr>
              <a:t>)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ἀγαπῶμεν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αομεν</a:t>
            </a:r>
            <a:r>
              <a:rPr lang="en-US" dirty="0" smtClean="0">
                <a:latin typeface="+mj-lt"/>
              </a:rPr>
              <a:t>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2   </a:t>
            </a:r>
            <a:r>
              <a:rPr lang="el-GR" dirty="0" smtClean="0">
                <a:latin typeface="+mj-lt"/>
              </a:rPr>
              <a:t>ἀγαπᾷς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αεις</a:t>
            </a:r>
            <a:r>
              <a:rPr lang="en-US" dirty="0" smtClean="0">
                <a:latin typeface="+mj-lt"/>
              </a:rPr>
              <a:t>)       </a:t>
            </a:r>
            <a:r>
              <a:rPr lang="el-GR" dirty="0" smtClean="0">
                <a:latin typeface="+mj-lt"/>
              </a:rPr>
              <a:t>    ἀγαπᾶτε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αετε</a:t>
            </a:r>
            <a:r>
              <a:rPr lang="en-US" dirty="0" smtClean="0">
                <a:latin typeface="+mj-lt"/>
              </a:rPr>
              <a:t>)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3   </a:t>
            </a:r>
            <a:r>
              <a:rPr lang="el-GR" dirty="0" smtClean="0">
                <a:latin typeface="+mj-lt"/>
              </a:rPr>
              <a:t>ἀγαπᾷ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αει</a:t>
            </a:r>
            <a:r>
              <a:rPr lang="en-US" dirty="0" smtClean="0">
                <a:latin typeface="+mj-lt"/>
              </a:rPr>
              <a:t>)  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ἀγαπῶσι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αουσι</a:t>
            </a:r>
            <a:r>
              <a:rPr lang="en-US" dirty="0" smtClean="0">
                <a:latin typeface="+mj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Paradigms for </a:t>
            </a:r>
            <a:r>
              <a:rPr lang="el-GR" b="1" dirty="0" smtClean="0"/>
              <a:t>α</a:t>
            </a:r>
            <a:r>
              <a:rPr lang="en-US" b="1" dirty="0" smtClean="0"/>
              <a:t>, </a:t>
            </a:r>
            <a:r>
              <a:rPr lang="el-GR" b="1" dirty="0" smtClean="0"/>
              <a:t>ε</a:t>
            </a:r>
            <a:r>
              <a:rPr lang="en-US" b="1" dirty="0" smtClean="0"/>
              <a:t>, and </a:t>
            </a:r>
            <a:r>
              <a:rPr lang="el-GR" b="1" dirty="0" smtClean="0"/>
              <a:t>ο</a:t>
            </a:r>
            <a:r>
              <a:rPr lang="en-US" b="1" dirty="0" smtClean="0"/>
              <a:t> types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  type =  </a:t>
            </a:r>
            <a:r>
              <a:rPr lang="el-GR" dirty="0" smtClean="0">
                <a:latin typeface="+mj-lt"/>
              </a:rPr>
              <a:t>ποιέω</a:t>
            </a:r>
            <a:r>
              <a:rPr lang="en-US" dirty="0" smtClean="0">
                <a:latin typeface="+mj-lt"/>
              </a:rPr>
              <a:t> (I do/make)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Present Active Indicative </a:t>
            </a:r>
            <a:r>
              <a:rPr lang="el-GR" dirty="0" smtClean="0">
                <a:latin typeface="+mj-lt"/>
              </a:rPr>
              <a:t>ποιέω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1   </a:t>
            </a:r>
            <a:r>
              <a:rPr lang="el-GR" dirty="0" smtClean="0">
                <a:latin typeface="+mj-lt"/>
              </a:rPr>
              <a:t>ποιῶ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εω</a:t>
            </a:r>
            <a:r>
              <a:rPr lang="en-US" dirty="0" smtClean="0">
                <a:latin typeface="+mj-lt"/>
              </a:rPr>
              <a:t>)            </a:t>
            </a:r>
            <a:r>
              <a:rPr lang="el-GR" dirty="0" smtClean="0">
                <a:latin typeface="+mj-lt"/>
              </a:rPr>
              <a:t>ποιοῦμεν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εομεν</a:t>
            </a:r>
            <a:r>
              <a:rPr lang="en-US" dirty="0" smtClean="0">
                <a:latin typeface="+mj-lt"/>
              </a:rPr>
              <a:t>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2   </a:t>
            </a:r>
            <a:r>
              <a:rPr lang="el-GR" dirty="0" smtClean="0">
                <a:latin typeface="+mj-lt"/>
              </a:rPr>
              <a:t>ποιεῖς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εεις</a:t>
            </a:r>
            <a:r>
              <a:rPr lang="en-US" dirty="0" smtClean="0">
                <a:latin typeface="+mj-lt"/>
              </a:rPr>
              <a:t>)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ποιεῖτε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εετε</a:t>
            </a:r>
            <a:r>
              <a:rPr lang="en-US" dirty="0" smtClean="0">
                <a:latin typeface="+mj-lt"/>
              </a:rPr>
              <a:t>)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3   </a:t>
            </a:r>
            <a:r>
              <a:rPr lang="el-GR" dirty="0" smtClean="0">
                <a:latin typeface="+mj-lt"/>
              </a:rPr>
              <a:t>ποιεῖ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εει</a:t>
            </a:r>
            <a:r>
              <a:rPr lang="en-US" dirty="0" smtClean="0">
                <a:latin typeface="+mj-lt"/>
              </a:rPr>
              <a:t>)            </a:t>
            </a:r>
            <a:r>
              <a:rPr lang="el-GR" dirty="0" smtClean="0">
                <a:latin typeface="+mj-lt"/>
              </a:rPr>
              <a:t>ποιοῦσι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εουσι</a:t>
            </a:r>
            <a:r>
              <a:rPr lang="en-US" dirty="0" smtClean="0">
                <a:latin typeface="+mj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Paradigms for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, and </a:t>
            </a:r>
            <a:r>
              <a:rPr lang="el-GR" dirty="0" smtClean="0"/>
              <a:t>ο</a:t>
            </a:r>
            <a:r>
              <a:rPr lang="en-US" dirty="0" smtClean="0"/>
              <a:t> types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ο</a:t>
            </a:r>
            <a:r>
              <a:rPr lang="en-US" dirty="0" smtClean="0">
                <a:latin typeface="+mj-lt"/>
              </a:rPr>
              <a:t>  type =  </a:t>
            </a:r>
            <a:r>
              <a:rPr lang="el-GR" dirty="0" smtClean="0">
                <a:latin typeface="+mj-lt"/>
              </a:rPr>
              <a:t>πληρόω</a:t>
            </a:r>
            <a:r>
              <a:rPr lang="en-US" dirty="0" smtClean="0">
                <a:latin typeface="+mj-lt"/>
              </a:rPr>
              <a:t> (I fill)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Present Active Indicative </a:t>
            </a:r>
            <a:r>
              <a:rPr lang="el-GR" dirty="0" smtClean="0">
                <a:latin typeface="+mj-lt"/>
              </a:rPr>
              <a:t>πληρόω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1   </a:t>
            </a:r>
            <a:r>
              <a:rPr lang="el-GR" dirty="0" smtClean="0">
                <a:latin typeface="+mj-lt"/>
              </a:rPr>
              <a:t>πληρῶ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οω</a:t>
            </a:r>
            <a:r>
              <a:rPr lang="en-US" dirty="0" smtClean="0">
                <a:latin typeface="+mj-lt"/>
              </a:rPr>
              <a:t>)  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πληροῦμεν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οομεν</a:t>
            </a:r>
            <a:r>
              <a:rPr lang="en-US" dirty="0" smtClean="0">
                <a:latin typeface="+mj-lt"/>
              </a:rPr>
              <a:t>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2   </a:t>
            </a:r>
            <a:r>
              <a:rPr lang="el-GR" dirty="0" smtClean="0">
                <a:latin typeface="+mj-lt"/>
              </a:rPr>
              <a:t>πληροῖς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οεις</a:t>
            </a:r>
            <a:r>
              <a:rPr lang="en-US" dirty="0" smtClean="0">
                <a:latin typeface="+mj-lt"/>
              </a:rPr>
              <a:t>)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πληροῦτε</a:t>
            </a:r>
            <a:r>
              <a:rPr lang="en-US" dirty="0" smtClean="0">
                <a:latin typeface="+mj-lt"/>
              </a:rPr>
              <a:t>  (</a:t>
            </a:r>
            <a:r>
              <a:rPr lang="el-GR" dirty="0" smtClean="0">
                <a:latin typeface="+mj-lt"/>
              </a:rPr>
              <a:t>οετε</a:t>
            </a:r>
            <a:r>
              <a:rPr lang="en-US" dirty="0" smtClean="0">
                <a:latin typeface="+mj-lt"/>
              </a:rPr>
              <a:t>)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3   </a:t>
            </a:r>
            <a:r>
              <a:rPr lang="el-GR" dirty="0" smtClean="0">
                <a:latin typeface="+mj-lt"/>
              </a:rPr>
              <a:t>πληροῖ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οει</a:t>
            </a:r>
            <a:r>
              <a:rPr lang="en-US" dirty="0" smtClean="0">
                <a:latin typeface="+mj-lt"/>
              </a:rPr>
              <a:t>)             </a:t>
            </a:r>
            <a:r>
              <a:rPr lang="el-GR" dirty="0" smtClean="0">
                <a:latin typeface="+mj-lt"/>
              </a:rPr>
              <a:t>πληροῦσι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οουσι</a:t>
            </a:r>
            <a:r>
              <a:rPr lang="en-US" dirty="0" smtClean="0">
                <a:latin typeface="+mj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Lemoners revisited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2296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κρίνω</a:t>
            </a:r>
            <a:r>
              <a:rPr lang="en-US" dirty="0" smtClean="0">
                <a:latin typeface="+mj-lt"/>
              </a:rPr>
              <a:t> in the future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Actually it goes like this: 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κρίνω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(replaced by e and then contracted)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κρινω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 +</a:t>
            </a:r>
            <a:r>
              <a:rPr lang="el-GR" dirty="0" smtClean="0">
                <a:latin typeface="+mj-lt"/>
              </a:rPr>
              <a:t> ω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εις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ει </a:t>
            </a:r>
            <a:r>
              <a:rPr lang="en-US" dirty="0" smtClean="0">
                <a:latin typeface="+mj-lt"/>
                <a:sym typeface="Wingdings" pitchFamily="2" charset="2"/>
              </a:rPr>
              <a:t> </a:t>
            </a:r>
            <a:r>
              <a:rPr lang="el-GR" dirty="0" smtClean="0">
                <a:latin typeface="+mj-lt"/>
                <a:sym typeface="Wingdings" pitchFamily="2" charset="2"/>
              </a:rPr>
              <a:t>κρινῶ </a:t>
            </a:r>
            <a:r>
              <a:rPr lang="en-US" dirty="0" smtClean="0">
                <a:latin typeface="+mj-lt"/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Principle Parts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9973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ἀγαπάω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   ἀγαπήσω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ἠγάπησα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ἠγάπηκα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  ἠγάπημαι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ἠγαπήθην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ποιήσω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ἐποίησα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πεποίηκα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πεποίημαι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___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πληρώσω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ἐπλήρωσα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πεπλήρωκα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  πεπλήρωμαι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ἐπληρώθην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467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</a:t>
            </a:r>
            <a:r>
              <a:rPr lang="en-US" dirty="0" smtClean="0">
                <a:latin typeface="Greekth" pitchFamily="18" charset="0"/>
              </a:rPr>
              <a:t>          </a:t>
            </a:r>
            <a:r>
              <a:rPr lang="en-US" dirty="0" smtClean="0"/>
              <a:t>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if, that </a:t>
            </a:r>
          </a:p>
        </p:txBody>
      </p:sp>
      <p:pic>
        <p:nvPicPr>
          <p:cNvPr id="20484" name="Picture 4" descr="VocabCh1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4038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Greekth" pitchFamily="18" charset="0"/>
              </a:rPr>
              <a:t>   </a:t>
            </a:r>
            <a:r>
              <a:rPr lang="en-US" dirty="0" smtClean="0"/>
              <a:t>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I eat </a:t>
            </a:r>
          </a:p>
        </p:txBody>
      </p:sp>
      <p:pic>
        <p:nvPicPr>
          <p:cNvPr id="58372" name="Picture 4" descr="VocabCh1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40878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         </a:t>
            </a:r>
            <a:r>
              <a:rPr lang="en-US" dirty="0" smtClean="0"/>
              <a:t>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I live </a:t>
            </a:r>
          </a:p>
        </p:txBody>
      </p:sp>
      <p:pic>
        <p:nvPicPr>
          <p:cNvPr id="59396" name="Picture 4" descr="VocabCh17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Greekth" pitchFamily="18" charset="0"/>
              </a:rPr>
              <a:t>  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I seek</a:t>
            </a:r>
            <a:r>
              <a:rPr lang="en-US" dirty="0" smtClean="0"/>
              <a:t> </a:t>
            </a:r>
          </a:p>
        </p:txBody>
      </p:sp>
      <p:pic>
        <p:nvPicPr>
          <p:cNvPr id="60420" name="Picture 4" descr="VocabCh1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latin typeface="+mj-lt"/>
              </a:rPr>
              <a:t>ἤ</a:t>
            </a:r>
            <a:r>
              <a:rPr lang="en-US" dirty="0" smtClean="0">
                <a:latin typeface="Greekth" pitchFamily="18" charset="0"/>
              </a:rPr>
              <a:t>               </a:t>
            </a:r>
            <a:r>
              <a:rPr lang="en-US" dirty="0" smtClean="0"/>
              <a:t>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or, either</a:t>
            </a:r>
            <a:r>
              <a:rPr lang="en-US" dirty="0" smtClean="0"/>
              <a:t> </a:t>
            </a:r>
          </a:p>
        </p:txBody>
      </p:sp>
      <p:pic>
        <p:nvPicPr>
          <p:cNvPr id="55300" name="Picture 4" descr="VocabCh17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50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I call </a:t>
            </a:r>
          </a:p>
        </p:txBody>
      </p:sp>
      <p:pic>
        <p:nvPicPr>
          <p:cNvPr id="61444" name="Picture 4" descr="VocabCh1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</a:t>
            </a:r>
            <a:r>
              <a:rPr lang="en-US" dirty="0" smtClean="0">
                <a:latin typeface="+mj-lt"/>
              </a:rPr>
              <a:t>          </a:t>
            </a:r>
            <a:r>
              <a:rPr lang="en-US" dirty="0" smtClean="0">
                <a:latin typeface="Greekth" pitchFamily="18" charset="0"/>
              </a:rPr>
              <a:t>   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I speak, say </a:t>
            </a:r>
          </a:p>
        </p:txBody>
      </p:sp>
      <p:pic>
        <p:nvPicPr>
          <p:cNvPr id="62468" name="Picture 4" descr="VocabCh1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378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Greekth" pitchFamily="18" charset="0"/>
              </a:rPr>
              <a:t>     	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I urge, exhort </a:t>
            </a:r>
          </a:p>
        </p:txBody>
      </p:sp>
      <p:pic>
        <p:nvPicPr>
          <p:cNvPr id="63492" name="Picture 4" descr="VocabCh1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3528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  <a:endParaRPr lang="en-US" b="1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l-GR" dirty="0" smtClean="0">
                <a:latin typeface="Greekth" pitchFamily="18" charset="0"/>
              </a:rPr>
              <a:t> </a:t>
            </a:r>
            <a:r>
              <a:rPr lang="en-US" dirty="0" smtClean="0">
                <a:latin typeface="Greekth" pitchFamily="18" charset="0"/>
              </a:rPr>
              <a:t>           </a:t>
            </a:r>
            <a:r>
              <a:rPr lang="en-US" dirty="0" smtClean="0"/>
              <a:t>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I fill, 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  complete</a:t>
            </a:r>
            <a:r>
              <a:rPr lang="en-US" dirty="0" smtClean="0"/>
              <a:t> </a:t>
            </a:r>
          </a:p>
        </p:txBody>
      </p:sp>
      <p:pic>
        <p:nvPicPr>
          <p:cNvPr id="56324" name="Picture 4" descr="VocabCh17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4867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17 Vocabulary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Greekth" pitchFamily="18" charset="0"/>
              </a:rPr>
              <a:t>             </a:t>
            </a:r>
            <a:r>
              <a:rPr lang="en-US" dirty="0" smtClean="0"/>
              <a:t> 	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I do, make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4516" name="Picture 4" descr="VocabCh17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Quick 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25386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038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17687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836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8091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0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561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36343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3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4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241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241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55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406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7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17120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670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8260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6123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38527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5918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6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30573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33810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32184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7609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22610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3704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41293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11068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429</TotalTime>
  <Words>1881</Words>
  <Application>Microsoft Office PowerPoint</Application>
  <PresentationFormat>On-screen Show (4:3)</PresentationFormat>
  <Paragraphs>559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Blue Diagonal</vt:lpstr>
      <vt:lpstr>Mastering NT Greek</vt:lpstr>
      <vt:lpstr>Review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Rapping the Lord’s Prayer</vt:lpstr>
      <vt:lpstr>Rapping the Lord’s Prayer</vt:lpstr>
      <vt:lpstr>Introduction to Contract Verbs</vt:lpstr>
      <vt:lpstr>2 Scenarios:  The big picture</vt:lpstr>
      <vt:lpstr>Contraction Rules (FOLDS)</vt:lpstr>
      <vt:lpstr>Contraction Rules (FOLDS)</vt:lpstr>
      <vt:lpstr>Contraction Rules (FOLDS)</vt:lpstr>
      <vt:lpstr>5 Contraction Rules:   FOLDS</vt:lpstr>
      <vt:lpstr>Paradigms for α, ε, and ο types</vt:lpstr>
      <vt:lpstr>Paradigms for α, ε, and ο types</vt:lpstr>
      <vt:lpstr>Paradigms for α, ε, and ο types</vt:lpstr>
      <vt:lpstr>Lemoners revisited</vt:lpstr>
      <vt:lpstr>Principle Parts</vt:lpstr>
      <vt:lpstr>Chapter 17 Vocabulary</vt:lpstr>
      <vt:lpstr>Chapter 17 Vocabulary</vt:lpstr>
      <vt:lpstr>Chapter 17 Vocabulary</vt:lpstr>
      <vt:lpstr>Chapter 17 Vocabulary</vt:lpstr>
      <vt:lpstr>Chapter 17 Vocabulary</vt:lpstr>
      <vt:lpstr>Chapter 17 Vocabulary</vt:lpstr>
      <vt:lpstr>Chapter 17 Vocabulary</vt:lpstr>
      <vt:lpstr>Chapter 17 Vocabulary</vt:lpstr>
      <vt:lpstr>Chapter 17 Vocabulary</vt:lpstr>
      <vt:lpstr>Chapter 17 Vocabulary</vt:lpstr>
      <vt:lpstr>Quick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Ted Hildebrandt</dc:creator>
  <cp:lastModifiedBy>ted</cp:lastModifiedBy>
  <cp:revision>60</cp:revision>
  <dcterms:created xsi:type="dcterms:W3CDTF">2001-11-07T11:44:09Z</dcterms:created>
  <dcterms:modified xsi:type="dcterms:W3CDTF">2015-11-17T11:00:39Z</dcterms:modified>
</cp:coreProperties>
</file>